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9" r:id="rId1"/>
  </p:sldMasterIdLst>
  <p:notesMasterIdLst>
    <p:notesMasterId r:id="rId24"/>
  </p:notesMasterIdLst>
  <p:sldIdLst>
    <p:sldId id="256" r:id="rId2"/>
    <p:sldId id="276" r:id="rId3"/>
    <p:sldId id="279" r:id="rId4"/>
    <p:sldId id="277" r:id="rId5"/>
    <p:sldId id="257" r:id="rId6"/>
    <p:sldId id="266" r:id="rId7"/>
    <p:sldId id="273" r:id="rId8"/>
    <p:sldId id="258" r:id="rId9"/>
    <p:sldId id="268" r:id="rId10"/>
    <p:sldId id="269" r:id="rId11"/>
    <p:sldId id="270" r:id="rId12"/>
    <p:sldId id="271" r:id="rId13"/>
    <p:sldId id="274" r:id="rId14"/>
    <p:sldId id="280" r:id="rId15"/>
    <p:sldId id="275" r:id="rId16"/>
    <p:sldId id="259" r:id="rId17"/>
    <p:sldId id="260" r:id="rId18"/>
    <p:sldId id="261" r:id="rId19"/>
    <p:sldId id="262" r:id="rId20"/>
    <p:sldId id="263" r:id="rId21"/>
    <p:sldId id="281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5878"/>
  </p:normalViewPr>
  <p:slideViewPr>
    <p:cSldViewPr snapToGrid="0" snapToObjects="1">
      <p:cViewPr varScale="1">
        <p:scale>
          <a:sx n="129" d="100"/>
          <a:sy n="129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5372A-8F22-BE45-9167-C89ADC18C05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AF6ED-1970-1440-932F-D3477618B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xlist.com/script/main/art.asp?articlekey=252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xlist.com/script/main/art.asp?articlekey=7780" TargetMode="External"/><Relationship Id="rId4" Type="http://schemas.openxmlformats.org/officeDocument/2006/relationships/hyperlink" Target="https://www.rxlist.com/script/main/art.asp?articlekey=5603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Sam.</a:t>
            </a:r>
          </a:p>
          <a:p>
            <a:endParaRPr lang="en-US" dirty="0"/>
          </a:p>
          <a:p>
            <a:r>
              <a:rPr lang="en-US" dirty="0"/>
              <a:t>Today, the topic I’m going to talk about is:</a:t>
            </a:r>
          </a:p>
          <a:p>
            <a:endParaRPr lang="en-US" dirty="0"/>
          </a:p>
          <a:p>
            <a:r>
              <a:rPr lang="en-US" dirty="0"/>
              <a:t>“Using TCGA breast cancer MongoDB dataset combine with R shiny”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82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continue with the second query, </a:t>
            </a:r>
          </a:p>
          <a:p>
            <a:endParaRPr lang="en-US" dirty="0"/>
          </a:p>
          <a:p>
            <a:r>
              <a:rPr lang="en-US" dirty="0"/>
              <a:t>I would like to know how many people’s first surgical procedure are </a:t>
            </a:r>
            <a:r>
              <a:rPr lang="en-US" b="1" dirty="0"/>
              <a:t>Lumpectomy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Lumpectomy is one of the common surgery to remove breast cancer.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from the figure below.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surgery to remove the cancer as well as some surrounding normal tissue.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breast is removed depends on where and how big the tumor is.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there are only 9 patients go through </a:t>
            </a:r>
            <a:r>
              <a:rPr lang="en-US" dirty="0"/>
              <a:t>Lumpectomy after my second query.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6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these 9 patients, </a:t>
            </a:r>
          </a:p>
          <a:p>
            <a:endParaRPr lang="en-US" dirty="0"/>
          </a:p>
          <a:p>
            <a:r>
              <a:rPr lang="en-US" dirty="0"/>
              <a:t>I want to check how many patients are in the early stage of breast cancer</a:t>
            </a:r>
          </a:p>
          <a:p>
            <a:endParaRPr lang="en-US" dirty="0"/>
          </a:p>
          <a:p>
            <a:r>
              <a:rPr lang="en-US" dirty="0"/>
              <a:t>For example, </a:t>
            </a:r>
            <a:r>
              <a:rPr lang="en-US" dirty="0" err="1"/>
              <a:t>StageIA</a:t>
            </a:r>
            <a:r>
              <a:rPr lang="en-US" dirty="0"/>
              <a:t> and </a:t>
            </a:r>
            <a:r>
              <a:rPr lang="en-US" dirty="0" err="1"/>
              <a:t>StageIB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When the 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umor is small, invasive, and has not spread to the lymph nodes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 stage as Stage IA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cancer has spread to the lymph nodes and the cancer in the lymph node is larger than 0.2 mm but less than 2 mm in size.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 stage as Stage IB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result, There are 3 patients fit the query.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5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last query, </a:t>
            </a:r>
          </a:p>
          <a:p>
            <a:endParaRPr lang="en-US" dirty="0"/>
          </a:p>
          <a:p>
            <a:r>
              <a:rPr lang="en-US" dirty="0"/>
              <a:t>I would like to check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many of </a:t>
            </a:r>
            <a:r>
              <a:rPr lang="en-US" dirty="0"/>
              <a:t> these 3 patients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the specific pathogenic Chromosome Position 1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“13_32903685” or “13_32890572” reported as highly expressed.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turns out that only one of them fit the query.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it’s highly expressed pathogenic Chromosome Position 1 is “13_32890572”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lets take a look at this position.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Capalbo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Ricevuto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Vestri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Ristori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Sidoni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T,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Buffone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O, Adamo B,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Cortesi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E, Marchetti P,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Scambia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G,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Tomao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S, Rinaldi C, Zani M, Ferraro S,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Frati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L,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Screpanti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I,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Gulino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A, Giannini G. BRCA1 and BRCA2 genetic testing in Italian breast and/or ovarian cancer families: mutation spectrum and prevalence and analysis of mutation prediction models. Ann Oncol. 2006 Jun;17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Suppl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7:vii34-40.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10.1093/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annonc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/mdl947. PMID: 16760289.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75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genomic location is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Chormosome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 position 32890572 in GRCh37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a single nucleotide variant.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 to A mutation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with BRCA2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is interpreted as Benign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it is in line with my former queries about the drug usage, first surgery, and the early stage.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71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study, we first select </a:t>
            </a:r>
            <a:r>
              <a:rPr lang="en-US" dirty="0"/>
              <a:t>patients in all races who are older than 50 years 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we make query of their first drug </a:t>
            </a:r>
            <a:r>
              <a:rPr lang="en-US" b="0" dirty="0" err="1"/>
              <a:t>Arimidex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Third, we make query of their first surgical procedure which is </a:t>
            </a:r>
            <a:r>
              <a:rPr lang="en-US" b="0" dirty="0"/>
              <a:t>Lumpectomy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we narrow down our query with early stage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Last, we make query of their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 expressed pathogenic Chromosome Position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conclude that </a:t>
            </a:r>
            <a:r>
              <a:rPr lang="en-US" dirty="0"/>
              <a:t>the highly expressed SNP position 32890572 in Chromosome 13 is interpret as Benign.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</a:t>
            </a:r>
            <a:r>
              <a:rPr lang="zh-TW" alt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speculate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 from their drug usage and surgical procedure.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63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I use R shiny to display my graphs</a:t>
            </a:r>
          </a:p>
          <a:p>
            <a:endParaRPr lang="en-US" dirty="0"/>
          </a:p>
          <a:p>
            <a:r>
              <a:rPr lang="en-US" dirty="0"/>
              <a:t>First, I use </a:t>
            </a:r>
            <a:r>
              <a:rPr lang="en-US" dirty="0" err="1"/>
              <a:t>labraries</a:t>
            </a:r>
            <a:r>
              <a:rPr lang="en-US" dirty="0"/>
              <a:t> of shiny, ggplot2, reconnect, and reshape2</a:t>
            </a:r>
          </a:p>
          <a:p>
            <a:endParaRPr lang="en-US" dirty="0"/>
          </a:p>
          <a:p>
            <a:r>
              <a:rPr lang="en-US" dirty="0"/>
              <a:t>Second, I only keep patients who are greater than 50 years old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time, I select three columns which are Pathogenic_Chr_Pos_1, Drug_name_1, and </a:t>
            </a:r>
            <a:r>
              <a:rPr lang="en-US" dirty="0" err="1"/>
              <a:t>Age_at_diagnosis</a:t>
            </a:r>
            <a:r>
              <a:rPr lang="en-US" dirty="0"/>
              <a:t> from my former queries.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90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user interface, I change my title, text, and sidebar buttons with three different positions which are “13_32890572”, “13_32903685”, and “13_32906729”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48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server function, I link my selected columns to be put in the right place of my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2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output, I select position end with 572,</a:t>
            </a:r>
          </a:p>
          <a:p>
            <a:endParaRPr lang="en-US" dirty="0"/>
          </a:p>
          <a:p>
            <a:r>
              <a:rPr lang="en-US" dirty="0"/>
              <a:t>Most of patients who are older than 50 years old mainly use </a:t>
            </a:r>
            <a:r>
              <a:rPr lang="en-US" dirty="0" err="1"/>
              <a:t>Arimidex</a:t>
            </a:r>
            <a:r>
              <a:rPr lang="en-US" dirty="0"/>
              <a:t> as their first drug in my dataset</a:t>
            </a:r>
          </a:p>
          <a:p>
            <a:endParaRPr lang="en-US" dirty="0"/>
          </a:p>
          <a:p>
            <a:r>
              <a:rPr lang="en-US" dirty="0"/>
              <a:t>And the second large portion of people use Tamoxifen.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#Tamoxifen is used to treat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breast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cancer that has spread to other parts of the body (metastatic breast cancer), to treat breast cancer in certain patients after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surgery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radiation therapy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to reduce the chances of breast cancer in high-risk patients.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second output, I select position end with 685,</a:t>
            </a:r>
          </a:p>
          <a:p>
            <a:endParaRPr lang="en-US" dirty="0"/>
          </a:p>
          <a:p>
            <a:r>
              <a:rPr lang="en-US" dirty="0"/>
              <a:t>Still the majority of people use </a:t>
            </a:r>
            <a:r>
              <a:rPr lang="en-US" dirty="0" err="1"/>
              <a:t>Arimidex</a:t>
            </a:r>
            <a:r>
              <a:rPr lang="en-US" dirty="0"/>
              <a:t> as their first drug.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21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let’s talk about breast cancer.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Breast cancer is a term used to describe a group of malignant tumors that develop from cells normally found in the breast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A malignant tumor is made up of abnormal cells that have the ability to invade surrounding tissues and spread to other parts of the body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breast cancer is the second leading cause of cancer death in women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occurs almost entirely in women, but men can get breast cancer, too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the average risk of a woman in the United States developing breast cancer in her life is about 13%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there is a 1 in 8 chance she will develop breast cancer</a:t>
            </a:r>
            <a:endParaRPr lang="en-US" dirty="0"/>
          </a:p>
          <a:p>
            <a:endParaRPr lang="en-US" dirty="0"/>
          </a:p>
          <a:p>
            <a:r>
              <a:rPr lang="en-US" dirty="0"/>
              <a:t>Last but not least, most breast cancers are found in women who are 50 years old or older</a:t>
            </a:r>
          </a:p>
          <a:p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71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position end with 729, </a:t>
            </a:r>
          </a:p>
          <a:p>
            <a:endParaRPr lang="en-US" dirty="0"/>
          </a:p>
          <a:p>
            <a:r>
              <a:rPr lang="en-US" dirty="0"/>
              <a:t>Most people use Anastrozole as their first drug.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Anastrozole is used to treat early hormone receptor-positive breast cancer.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Arimidex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brand name for anastrozole.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02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our </a:t>
            </a:r>
            <a:r>
              <a:rPr lang="en-US" dirty="0" err="1"/>
              <a:t>rederences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26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that’s all for my presentation.</a:t>
            </a:r>
          </a:p>
          <a:p>
            <a:endParaRPr lang="en-US" dirty="0"/>
          </a:p>
          <a:p>
            <a:r>
              <a:rPr lang="en-US" dirty="0"/>
              <a:t>thank you for your listening.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2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this final project is to </a:t>
            </a:r>
          </a:p>
          <a:p>
            <a:endParaRPr lang="en-US" dirty="0"/>
          </a:p>
          <a:p>
            <a:r>
              <a:rPr lang="en-US" dirty="0"/>
              <a:t>Study the highly expressed SNP in early stage breast cancer patients over 50 years old post-menopausal women.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5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exploring my dataset, I’m going to talk about why I choose to use MongoDB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 is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handle large volumes of data at high speed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 has the scalability and flexibility that you want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querying and indexing that you need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simple for developers to learn and use, while still providing all the capabilities needed to meet the most complex requirements at any scale.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 stores data in JSON-like documents, meaning fields can vary from document to document and data structure can be changed over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last, MongoDB is free to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My dataset is from TCGA</a:t>
            </a:r>
          </a:p>
          <a:p>
            <a:endParaRPr lang="en-US" dirty="0"/>
          </a:p>
          <a:p>
            <a:r>
              <a:rPr lang="en-US" dirty="0"/>
              <a:t>it contains 50 breast cancer patients and 57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04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 include: </a:t>
            </a:r>
            <a:r>
              <a:rPr lang="en-US" dirty="0" err="1"/>
              <a:t>px</a:t>
            </a:r>
            <a:r>
              <a:rPr lang="en-US" dirty="0"/>
              <a:t> as patient’s number, gender, race</a:t>
            </a:r>
          </a:p>
          <a:p>
            <a:endParaRPr lang="en-US" dirty="0"/>
          </a:p>
          <a:p>
            <a:r>
              <a:rPr lang="en-US" dirty="0" err="1"/>
              <a:t>vital_status</a:t>
            </a:r>
            <a:r>
              <a:rPr lang="en-US" dirty="0"/>
              <a:t>, </a:t>
            </a:r>
            <a:r>
              <a:rPr lang="en-US" dirty="0" err="1"/>
              <a:t>days_to_last_followup</a:t>
            </a:r>
            <a:r>
              <a:rPr lang="en-US" dirty="0"/>
              <a:t>, </a:t>
            </a:r>
            <a:r>
              <a:rPr lang="en-US" dirty="0" err="1"/>
              <a:t>age_at_diagnosis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pathologic_stage</a:t>
            </a:r>
            <a:r>
              <a:rPr lang="en-US" dirty="0"/>
              <a:t>, </a:t>
            </a:r>
            <a:r>
              <a:rPr lang="en-US" dirty="0" err="1"/>
              <a:t>surgical_procedure</a:t>
            </a:r>
            <a:r>
              <a:rPr lang="en-US" dirty="0"/>
              <a:t>, </a:t>
            </a:r>
            <a:r>
              <a:rPr lang="en-US" dirty="0" err="1"/>
              <a:t>drug_name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radiation_type</a:t>
            </a:r>
            <a:r>
              <a:rPr lang="en-US" dirty="0"/>
              <a:t>, </a:t>
            </a:r>
            <a:r>
              <a:rPr lang="en-US" dirty="0" err="1"/>
              <a:t>anatomic_treatment_site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Pathogenic_Chr_Pos</a:t>
            </a:r>
            <a:r>
              <a:rPr lang="en-US" dirty="0"/>
              <a:t> and </a:t>
            </a:r>
            <a:r>
              <a:rPr lang="en-US" dirty="0" err="1"/>
              <a:t>Exon_RPKM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8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for this final project, we create a database called </a:t>
            </a:r>
            <a:r>
              <a:rPr lang="en-US" dirty="0" err="1"/>
              <a:t>Mongo_clingen_final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Then, open a new terminal and use </a:t>
            </a:r>
            <a:r>
              <a:rPr lang="en-US" dirty="0" err="1"/>
              <a:t>mongoimport</a:t>
            </a:r>
            <a:r>
              <a:rPr lang="en-US" dirty="0"/>
              <a:t> to import my dataset </a:t>
            </a:r>
            <a:r>
              <a:rPr lang="en-US" dirty="0" err="1"/>
              <a:t>px_final.json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After importing my dataset, we can start making queries.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17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reach my goal step by step, the first query I would like to make is </a:t>
            </a:r>
          </a:p>
          <a:p>
            <a:endParaRPr lang="en-US" dirty="0"/>
          </a:p>
          <a:p>
            <a:r>
              <a:rPr lang="en-US" dirty="0"/>
              <a:t>to see how many women in all races are older than 50 years old in the dataset</a:t>
            </a:r>
          </a:p>
          <a:p>
            <a:endParaRPr lang="en-US" dirty="0"/>
          </a:p>
          <a:p>
            <a:r>
              <a:rPr lang="en-US" dirty="0"/>
              <a:t>Due to the article I found </a:t>
            </a:r>
          </a:p>
          <a:p>
            <a:endParaRPr lang="en-US" dirty="0"/>
          </a:p>
          <a:p>
            <a:r>
              <a:rPr lang="en-US" dirty="0"/>
              <a:t>mentions that most breast cancers are found in women who are 50 years old or older.</a:t>
            </a:r>
          </a:p>
          <a:p>
            <a:endParaRPr lang="en-US" dirty="0"/>
          </a:p>
          <a:p>
            <a:r>
              <a:rPr lang="en-US" dirty="0"/>
              <a:t>And it shows that there are 34 women are older than 50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09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query I make</a:t>
            </a:r>
          </a:p>
          <a:p>
            <a:endParaRPr lang="en-US" dirty="0"/>
          </a:p>
          <a:p>
            <a:r>
              <a:rPr lang="en-US" b="0" dirty="0"/>
              <a:t>is to see how many patients use </a:t>
            </a:r>
            <a:r>
              <a:rPr lang="en-US" b="1" dirty="0" err="1"/>
              <a:t>Arimidex</a:t>
            </a:r>
            <a:r>
              <a:rPr lang="en-US" b="0" dirty="0"/>
              <a:t> within my first query.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Arimidex</a:t>
            </a:r>
            <a:r>
              <a:rPr lang="en-US" dirty="0"/>
              <a:t> is used to treat post-menopausal women diagnosed with either early-stage or advanced-stage, hormone receptor-positive breast cancer.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age of menopause range from 45 and 55, so I select the median value 50.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end, within my first query, there are 12 patients use </a:t>
            </a:r>
            <a:r>
              <a:rPr lang="en-US" dirty="0" err="1"/>
              <a:t>Arimidex</a:t>
            </a:r>
            <a:r>
              <a:rPr lang="en-US" dirty="0"/>
              <a:t> as their first drug.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AF6ED-1970-1440-932F-D3477618BA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6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5488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69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820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43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6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2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8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67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3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3AFF8-C309-994E-B156-D8031A8992F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74A21D4-C75B-374B-BC20-3E2A5C86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org/cancer/breast-cancer/treatment/surgery-for-breast-cancer.html#:~:text=This%20surgery%20is%20also%20called,several%20different%20types%20of%20mastectomies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bcm.edu/healthcare/specialties/oncology/cancer-types/breast-cancer/breast-cancer-surgery/lumpectom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net/cancer-types/breast-cancer/stag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clinvar/variation/126192/?new_evidence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hyperlink" Target="https://www.ncbi.nlm.nih.gov/clinvar/variation/125965/?new_evidence=tru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ancer.org/cancer/breast-cancer/about/how-common-is-breast-cancer.html#:~:text=Overall%2C%20the%20average%20risk%20of,will%20never%20have%20the%20disease" TargetMode="External"/><Relationship Id="rId4" Type="http://schemas.openxmlformats.org/officeDocument/2006/relationships/hyperlink" Target="https://www.cancer.org/cancer/breast-cancer/about/what-is-breast-cancer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ealthcare.utah.edu/womenshealth/gynecology/menopause/postmenopause.php" TargetMode="External"/><Relationship Id="rId13" Type="http://schemas.openxmlformats.org/officeDocument/2006/relationships/hyperlink" Target="https://www.ncbi.nlm.nih.gov/clinvar/variation/125965/?new_evidence=true" TargetMode="External"/><Relationship Id="rId3" Type="http://schemas.openxmlformats.org/officeDocument/2006/relationships/hyperlink" Target="https://www.cancer.org/cancer/breast-cancer/about/how-common-is-breast-cancer.html" TargetMode="External"/><Relationship Id="rId7" Type="http://schemas.openxmlformats.org/officeDocument/2006/relationships/hyperlink" Target="https://www.breastcancer.org/treatment/hormonal-therapy/arimidex" TargetMode="External"/><Relationship Id="rId12" Type="http://schemas.openxmlformats.org/officeDocument/2006/relationships/hyperlink" Target="https://www.ncbi.nlm.nih.gov/clinvar/variation/126192/?new_evidence=tru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dc.gov/cancer/breast/basic_info/risk_factors.htm" TargetMode="External"/><Relationship Id="rId11" Type="http://schemas.openxmlformats.org/officeDocument/2006/relationships/hyperlink" Target="https://www.cancer.net/cancer-types/breast-cancer/stages" TargetMode="External"/><Relationship Id="rId5" Type="http://schemas.openxmlformats.org/officeDocument/2006/relationships/hyperlink" Target="https://www.mongodb.com/what-is-mongodb" TargetMode="External"/><Relationship Id="rId10" Type="http://schemas.openxmlformats.org/officeDocument/2006/relationships/hyperlink" Target="https://www.bcm.edu/healthcare/specialties/oncology/cancer-types/breast-cancer/breast-cancer-surgery/lumpectomy" TargetMode="External"/><Relationship Id="rId4" Type="http://schemas.openxmlformats.org/officeDocument/2006/relationships/hyperlink" Target="https://www.cancer.org/cancer/breast-cancer/about/what-is-breast-cancer.html" TargetMode="External"/><Relationship Id="rId9" Type="http://schemas.openxmlformats.org/officeDocument/2006/relationships/hyperlink" Target="https://www.cancer.org/cancer/breast-cancer/treatment/surgery-for-breast-cancer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what-is-mongod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cdc.gov/cancer/breast/basic_info/risk_factors.htm#:~:text=Most%20breast%20cancers%20are%20found,factors%20have%20the%20same%20effec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althcare.utah.edu/womenshealth/gynecology/menopause/postmenopause.php#:~:text=Most%20women%20reach%20this%20milestone%20somewhere%20between%20ages%2045%20and%2055.,-A%20New%20Pause" TargetMode="External"/><Relationship Id="rId5" Type="http://schemas.openxmlformats.org/officeDocument/2006/relationships/hyperlink" Target="https://www.breastcancer.org/treatment/hormonal-therapy/arimidex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C1F2-1EAF-CF42-9589-9A7C9A545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TCGA breast cancer MongoDB dataset combined with R shiny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E86A7-DD95-2C42-B177-2EEB1B33C0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Cheng-Hsiang Lu</a:t>
            </a:r>
          </a:p>
          <a:p>
            <a:r>
              <a:rPr lang="en-US" dirty="0"/>
              <a:t>Course: TRGN516</a:t>
            </a:r>
          </a:p>
          <a:p>
            <a:r>
              <a:rPr lang="en-US" dirty="0"/>
              <a:t>Instructor: Dr. Enrique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50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6A78-C136-694C-9DE7-6BE4ED27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#Query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9859-711C-5541-B777-F476CE098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en-US" b="1" dirty="0"/>
              <a:t>Lumpectomy</a:t>
            </a:r>
            <a:r>
              <a:rPr lang="en-US" dirty="0"/>
              <a:t> is one of the common surgery to remove breast cancer.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5C337-E13C-DF49-9BCB-5E916830BE94}"/>
              </a:ext>
            </a:extLst>
          </p:cNvPr>
          <p:cNvSpPr txBox="1"/>
          <p:nvPr/>
        </p:nvSpPr>
        <p:spPr>
          <a:xfrm>
            <a:off x="163281" y="6340045"/>
            <a:ext cx="120287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8. American Cancer Society, I. </a:t>
            </a:r>
            <a:r>
              <a:rPr lang="en-US" sz="800" i="1" dirty="0" err="1"/>
              <a:t>merican</a:t>
            </a:r>
            <a:r>
              <a:rPr lang="en-US" sz="800" i="1" dirty="0"/>
              <a:t> Cancer Society, Inc. website</a:t>
            </a:r>
            <a:r>
              <a:rPr lang="en-US" sz="800" dirty="0"/>
              <a:t>. 2022  [cited 2022 April 26]; Available from: </a:t>
            </a:r>
            <a:r>
              <a:rPr lang="en-US" sz="800" u="sng" dirty="0">
                <a:hlinkClick r:id="rId3"/>
              </a:rPr>
              <a:t>https://www.cancer.org/cancer/breast-cancer/treatment/surgery-for-breast-cancer.html#:~:text=This%20surgery%20is%20also%20called,several%20different%20types%20of%20mastectomies</a:t>
            </a:r>
            <a:r>
              <a:rPr lang="en-US" sz="800" dirty="0"/>
              <a:t>. </a:t>
            </a:r>
          </a:p>
          <a:p>
            <a:r>
              <a:rPr lang="en-US" sz="800" dirty="0"/>
              <a:t>9. Baylor College of Medicine. </a:t>
            </a:r>
            <a:r>
              <a:rPr lang="en-US" sz="800" i="1" dirty="0"/>
              <a:t>Baylor College of Medicine website</a:t>
            </a:r>
            <a:r>
              <a:rPr lang="en-US" sz="800" dirty="0"/>
              <a:t>. 1998-2021  [cited 2022 April 26]; Available from: </a:t>
            </a:r>
            <a:r>
              <a:rPr lang="en-US" sz="800" u="sng" dirty="0">
                <a:hlinkClick r:id="rId4"/>
              </a:rPr>
              <a:t>https://www.bcm.edu/healthcare/specialties/oncology/cancer-types/breast-cancer/breast-cancer-surgery/lumpectomy</a:t>
            </a:r>
            <a:r>
              <a:rPr lang="en-US" sz="800" dirty="0"/>
              <a:t>.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6D62D-B608-EA4A-BB48-D51F173D9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666" y="2692788"/>
            <a:ext cx="10329949" cy="878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2566F-CE2E-F448-B1C0-80B3D7223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517" y="3825940"/>
            <a:ext cx="6406244" cy="2415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94265B-2A5C-E740-A284-4EC83B516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599" y="0"/>
            <a:ext cx="5105400" cy="939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5A50F9-3903-3C43-B22B-285BD2B26A43}"/>
              </a:ext>
            </a:extLst>
          </p:cNvPr>
          <p:cNvCxnSpPr>
            <a:cxnSpLocks/>
          </p:cNvCxnSpPr>
          <p:nvPr/>
        </p:nvCxnSpPr>
        <p:spPr>
          <a:xfrm>
            <a:off x="9444559" y="663355"/>
            <a:ext cx="9753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829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6A78-C136-694C-9DE7-6BE4ED27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#Query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9859-711C-5541-B777-F476CE098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32065"/>
            <a:ext cx="8915400" cy="46584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Early stage of </a:t>
            </a:r>
            <a:r>
              <a:rPr lang="en-US" dirty="0" err="1">
                <a:solidFill>
                  <a:schemeClr val="tx1"/>
                </a:solidFill>
              </a:rPr>
              <a:t>StageIA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StageIB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Stage1A: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Small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Invasive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spread to the lymph nodes</a:t>
            </a:r>
          </a:p>
          <a:p>
            <a:r>
              <a:rPr lang="en-US" dirty="0">
                <a:solidFill>
                  <a:schemeClr val="tx1"/>
                </a:solidFill>
              </a:rPr>
              <a:t>Stage1B: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Spread to the lymph nodes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cancer in the lymph node is larger than 0.2 mm but less than 2 mm in size.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3 patients fit the query.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5C337-E13C-DF49-9BCB-5E916830BE94}"/>
              </a:ext>
            </a:extLst>
          </p:cNvPr>
          <p:cNvSpPr txBox="1"/>
          <p:nvPr/>
        </p:nvSpPr>
        <p:spPr>
          <a:xfrm>
            <a:off x="163283" y="6642556"/>
            <a:ext cx="1202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10. American Society of Clinical Oncology. </a:t>
            </a:r>
            <a:r>
              <a:rPr lang="en-US" sz="800" i="1" dirty="0"/>
              <a:t>ASCO website</a:t>
            </a:r>
            <a:r>
              <a:rPr lang="en-US" sz="800" dirty="0"/>
              <a:t>. 2005-2022  [cited 2022 April 26]; Available from: </a:t>
            </a:r>
            <a:r>
              <a:rPr lang="en-US" sz="800" u="sng" dirty="0">
                <a:hlinkClick r:id="rId3"/>
              </a:rPr>
              <a:t>https://www.cancer.net/cancer-types/breast-cancer/stages</a:t>
            </a:r>
            <a:r>
              <a:rPr lang="en-US" sz="800" dirty="0"/>
              <a:t>. 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6D420-ACCB-3C47-AD3D-2D005841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485" y="4832005"/>
            <a:ext cx="9914313" cy="747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BFC02-0F64-4B46-B522-15B31D7A8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599" y="0"/>
            <a:ext cx="5105400" cy="939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D59962-65DD-D34A-B751-A2CE72CC47C6}"/>
              </a:ext>
            </a:extLst>
          </p:cNvPr>
          <p:cNvCxnSpPr>
            <a:cxnSpLocks/>
          </p:cNvCxnSpPr>
          <p:nvPr/>
        </p:nvCxnSpPr>
        <p:spPr>
          <a:xfrm>
            <a:off x="9444559" y="663355"/>
            <a:ext cx="9753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15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6A78-C136-694C-9DE7-6BE4ED27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#Query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9859-711C-5541-B777-F476CE098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0942" y="1864822"/>
            <a:ext cx="8915400" cy="3857105"/>
          </a:xfrm>
        </p:spPr>
        <p:txBody>
          <a:bodyPr/>
          <a:lstStyle/>
          <a:p>
            <a:r>
              <a:rPr lang="en-US" dirty="0"/>
              <a:t>Check Pathogenic_Chr_Pos_1 which is “13_32903685” or “13_32890572” reported as highly expressed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1 patient fit the query.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5C337-E13C-DF49-9BCB-5E916830BE94}"/>
              </a:ext>
            </a:extLst>
          </p:cNvPr>
          <p:cNvSpPr txBox="1"/>
          <p:nvPr/>
        </p:nvSpPr>
        <p:spPr>
          <a:xfrm>
            <a:off x="163283" y="6501432"/>
            <a:ext cx="1202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11. National Library of Medicine. </a:t>
            </a:r>
            <a:r>
              <a:rPr lang="en-US" sz="800" i="1" dirty="0" err="1"/>
              <a:t>ClinVar</a:t>
            </a:r>
            <a:r>
              <a:rPr lang="en-US" sz="800" dirty="0"/>
              <a:t>. 2022  [cited 2022 April 26]; Available from: </a:t>
            </a:r>
            <a:r>
              <a:rPr lang="en-US" sz="800" u="sng" dirty="0">
                <a:hlinkClick r:id="rId3"/>
              </a:rPr>
              <a:t>https://www.ncbi.nlm.nih.gov/clinvar/variation/126192/?new_evidence=true</a:t>
            </a:r>
            <a:r>
              <a:rPr lang="en-US" sz="800" dirty="0"/>
              <a:t>. </a:t>
            </a:r>
          </a:p>
          <a:p>
            <a:r>
              <a:rPr lang="en-US" sz="800" dirty="0"/>
              <a:t>12. National Library of Medicine. </a:t>
            </a:r>
            <a:r>
              <a:rPr lang="en-US" sz="800" i="1" dirty="0" err="1"/>
              <a:t>ClinVar</a:t>
            </a:r>
            <a:r>
              <a:rPr lang="en-US" sz="800" dirty="0"/>
              <a:t>. 2015  [cited 2022 April 26]; Available from: </a:t>
            </a:r>
            <a:r>
              <a:rPr lang="en-US" sz="800" u="sng" dirty="0">
                <a:hlinkClick r:id="rId4"/>
              </a:rPr>
              <a:t>https://www.ncbi.nlm.nih.gov/clinvar/variation/125965/?new_evidence=true</a:t>
            </a:r>
            <a:r>
              <a:rPr lang="en-US" sz="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F46BB-4115-414A-A635-D8C94A3E8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296" y="2965060"/>
            <a:ext cx="10030691" cy="859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70141-D3DD-E647-8EBA-BB039C8BF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599" y="0"/>
            <a:ext cx="5105400" cy="939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119E7C-8CC4-DA4F-8A1B-26350E22A5BD}"/>
              </a:ext>
            </a:extLst>
          </p:cNvPr>
          <p:cNvCxnSpPr>
            <a:cxnSpLocks/>
          </p:cNvCxnSpPr>
          <p:nvPr/>
        </p:nvCxnSpPr>
        <p:spPr>
          <a:xfrm>
            <a:off x="7615757" y="663355"/>
            <a:ext cx="176215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4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043E-16C6-4E48-9ACB-B93ADFB8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Pathogenic_Chr_Pos_1 “13_32890572”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D9EAFC-0220-A64A-8465-4306B0A4684D}"/>
              </a:ext>
            </a:extLst>
          </p:cNvPr>
          <p:cNvSpPr txBox="1">
            <a:spLocks/>
          </p:cNvSpPr>
          <p:nvPr/>
        </p:nvSpPr>
        <p:spPr>
          <a:xfrm>
            <a:off x="2458979" y="162098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13: 32890572 (GRCh37)</a:t>
            </a:r>
          </a:p>
          <a:p>
            <a:r>
              <a:rPr lang="en-US" dirty="0"/>
              <a:t>Single nucleotide variant</a:t>
            </a:r>
          </a:p>
          <a:p>
            <a:r>
              <a:rPr lang="en-US" dirty="0"/>
              <a:t>G&gt;A</a:t>
            </a:r>
          </a:p>
          <a:p>
            <a:r>
              <a:rPr lang="en-US" dirty="0"/>
              <a:t>BRCA2</a:t>
            </a:r>
          </a:p>
          <a:p>
            <a:r>
              <a:rPr lang="en-US" b="1" dirty="0"/>
              <a:t>Benign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7E652-AC95-7240-A97D-3DBCC95F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98" y="3129298"/>
            <a:ext cx="6770914" cy="3078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EC090-F691-D546-B5E4-D13D5690A082}"/>
              </a:ext>
            </a:extLst>
          </p:cNvPr>
          <p:cNvSpPr txBox="1"/>
          <p:nvPr/>
        </p:nvSpPr>
        <p:spPr>
          <a:xfrm rot="10800000" flipV="1">
            <a:off x="163282" y="6642556"/>
            <a:ext cx="1202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13. </a:t>
            </a:r>
            <a:r>
              <a:rPr lang="en-US" sz="800" dirty="0" err="1"/>
              <a:t>Capalbo</a:t>
            </a:r>
            <a:r>
              <a:rPr lang="en-US" sz="800" dirty="0"/>
              <a:t>, C., et al., </a:t>
            </a:r>
            <a:r>
              <a:rPr lang="en-US" sz="800" i="1" dirty="0"/>
              <a:t>BRCA1 and BRCA2 genetic testing in Italian breast and/or ovarian cancer families: mutation spectrum and prevalence and analysis of mutation prediction models.</a:t>
            </a:r>
            <a:r>
              <a:rPr lang="en-US" sz="800" dirty="0"/>
              <a:t> Ann Oncol, 2006. </a:t>
            </a:r>
            <a:r>
              <a:rPr lang="en-US" sz="800" b="1" dirty="0"/>
              <a:t>17 </a:t>
            </a:r>
            <a:r>
              <a:rPr lang="en-US" sz="800" b="1" dirty="0" err="1"/>
              <a:t>Suppl</a:t>
            </a:r>
            <a:r>
              <a:rPr lang="en-US" sz="800" b="1" dirty="0"/>
              <a:t> 7</a:t>
            </a:r>
            <a:r>
              <a:rPr lang="en-US" sz="800" dirty="0"/>
              <a:t>: p. vii34-40. 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927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8829-5A84-1042-AAA9-3F63366F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91F1-9EF0-3A40-A0FB-C6FED8D45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24986"/>
            <a:ext cx="8915400" cy="3777622"/>
          </a:xfrm>
        </p:spPr>
        <p:txBody>
          <a:bodyPr/>
          <a:lstStyle/>
          <a:p>
            <a:r>
              <a:rPr lang="en-US" dirty="0"/>
              <a:t>The highly expressed SNP position 32890572 in Chromosome 13 is interpret as Benign.</a:t>
            </a:r>
          </a:p>
          <a:p>
            <a:r>
              <a:rPr lang="en-US" dirty="0"/>
              <a:t>We can also</a:t>
            </a:r>
            <a:r>
              <a:rPr lang="zh-TW" alt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speculate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the result from their drug usage and surgical procedure.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1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5B6DC-F4AD-4F46-B541-A38343AA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1" y="624110"/>
            <a:ext cx="7085856" cy="1960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EE21C2-4235-A74C-A4C1-590B4E07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shiny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22C11-DF05-2444-8585-12F7A2776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388749"/>
            <a:ext cx="8915400" cy="3777622"/>
          </a:xfrm>
        </p:spPr>
        <p:txBody>
          <a:bodyPr/>
          <a:lstStyle/>
          <a:p>
            <a:r>
              <a:rPr lang="en-US" dirty="0"/>
              <a:t>Libraries:</a:t>
            </a:r>
          </a:p>
          <a:p>
            <a:pPr lvl="1"/>
            <a:r>
              <a:rPr lang="en-US" dirty="0"/>
              <a:t>shiny</a:t>
            </a:r>
          </a:p>
          <a:p>
            <a:pPr lvl="1"/>
            <a:r>
              <a:rPr lang="en-US" dirty="0"/>
              <a:t>ggplot2</a:t>
            </a:r>
          </a:p>
          <a:p>
            <a:pPr lvl="1"/>
            <a:r>
              <a:rPr lang="en-US" dirty="0" err="1"/>
              <a:t>rsconnect</a:t>
            </a:r>
            <a:endParaRPr lang="en-US" dirty="0"/>
          </a:p>
          <a:p>
            <a:pPr lvl="1"/>
            <a:r>
              <a:rPr lang="en-US" dirty="0"/>
              <a:t>reshape2</a:t>
            </a:r>
          </a:p>
          <a:p>
            <a:r>
              <a:rPr lang="en-US" dirty="0"/>
              <a:t>Only keep patients who &gt;=50 years old</a:t>
            </a:r>
          </a:p>
          <a:p>
            <a:r>
              <a:rPr lang="en-US" dirty="0"/>
              <a:t>Select three </a:t>
            </a:r>
            <a:r>
              <a:rPr lang="en-US" dirty="0" err="1"/>
              <a:t>colums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Pathogenic_Chr_Pos_1</a:t>
            </a:r>
          </a:p>
          <a:p>
            <a:pPr lvl="1"/>
            <a:r>
              <a:rPr lang="en-US" dirty="0"/>
              <a:t>Drug_name_1</a:t>
            </a:r>
          </a:p>
          <a:p>
            <a:pPr lvl="1"/>
            <a:r>
              <a:rPr lang="en-US" dirty="0" err="1"/>
              <a:t>Age_at_diagnosis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043E-16C6-4E48-9ACB-B93ADFB8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shiny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5523-0032-8949-B7E7-38470AF51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2079"/>
            <a:ext cx="8915400" cy="3777622"/>
          </a:xfrm>
        </p:spPr>
        <p:txBody>
          <a:bodyPr/>
          <a:lstStyle/>
          <a:p>
            <a:r>
              <a:rPr lang="en-US" dirty="0"/>
              <a:t>User Interface (</a:t>
            </a:r>
            <a:r>
              <a:rPr lang="en-US" dirty="0" err="1"/>
              <a:t>ui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Sidebar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789A7-6449-D84D-B926-4704138D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83" y="2460567"/>
            <a:ext cx="6895129" cy="40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06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45714-FB7A-E642-AC15-97DE71D9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shiny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268F-2844-2C43-9763-06FA7D3AA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2080"/>
            <a:ext cx="8915400" cy="3777622"/>
          </a:xfrm>
        </p:spPr>
        <p:txBody>
          <a:bodyPr/>
          <a:lstStyle/>
          <a:p>
            <a:r>
              <a:rPr lang="en-US" dirty="0"/>
              <a:t>Server function (server)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0FEB7-A9B1-9B40-91F5-61E25778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2" y="2485852"/>
            <a:ext cx="10007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1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29C7-E92B-1749-A782-E95FD830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AD8F1-5923-2D4E-8D73-2DBA64E90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0" y="1945675"/>
            <a:ext cx="11975869" cy="3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2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C67B8-91EA-AC4B-9E5B-85FD58C1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032AF-144F-5B47-AE4B-A410C665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E1741-7F8C-4643-BA2D-37D015A8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0" y="1891299"/>
            <a:ext cx="11975869" cy="30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4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B88451-155E-9D46-A754-D7A9B247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248997"/>
            <a:ext cx="3638939" cy="3116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63072-15AF-B846-AEBE-3520ABFB9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738" y="653042"/>
            <a:ext cx="8911687" cy="1280890"/>
          </a:xfrm>
        </p:spPr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F7B2-165C-0E48-87A7-18802F44A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025" y="2118565"/>
            <a:ext cx="8915400" cy="377762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Malignant tumors that develop from cells found in the breast</a:t>
            </a:r>
          </a:p>
          <a:p>
            <a:r>
              <a:rPr lang="en-US" dirty="0">
                <a:solidFill>
                  <a:schemeClr val="tx1"/>
                </a:solidFill>
              </a:rPr>
              <a:t>The second leading cause of cancer death in women</a:t>
            </a:r>
          </a:p>
          <a:p>
            <a:r>
              <a:rPr lang="en-US" dirty="0"/>
              <a:t>Breast cancer occurs mainly in women</a:t>
            </a:r>
          </a:p>
          <a:p>
            <a:r>
              <a:rPr lang="en-US" dirty="0"/>
              <a:t>13% of woman develop breast cancer in US</a:t>
            </a:r>
          </a:p>
          <a:p>
            <a:r>
              <a:rPr lang="en-US" dirty="0"/>
              <a:t>Age: 50 years old or older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5B2FE-5FA6-A44F-9E39-9E732C310EC7}"/>
              </a:ext>
            </a:extLst>
          </p:cNvPr>
          <p:cNvSpPr txBox="1"/>
          <p:nvPr/>
        </p:nvSpPr>
        <p:spPr>
          <a:xfrm>
            <a:off x="225585" y="6642556"/>
            <a:ext cx="107148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2. American Cancer Society, I. </a:t>
            </a:r>
            <a:r>
              <a:rPr lang="en-US" sz="800" i="1" dirty="0"/>
              <a:t>American Cancer Society, Inc website</a:t>
            </a:r>
            <a:r>
              <a:rPr lang="en-US" sz="800" dirty="0"/>
              <a:t>. 2022  [cited 2022 April 26]; Available from: </a:t>
            </a:r>
            <a:r>
              <a:rPr lang="en-US" sz="800" u="sng" dirty="0">
                <a:hlinkClick r:id="rId4"/>
              </a:rPr>
              <a:t>https://www.cancer.org/cancer/breast-cancer/about/what-is-breast-cancer.html</a:t>
            </a:r>
            <a:r>
              <a:rPr lang="en-US" sz="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DD11A-34AD-7149-820D-ED343E6F9295}"/>
              </a:ext>
            </a:extLst>
          </p:cNvPr>
          <p:cNvSpPr txBox="1"/>
          <p:nvPr/>
        </p:nvSpPr>
        <p:spPr>
          <a:xfrm>
            <a:off x="225585" y="6219557"/>
            <a:ext cx="748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1. American Cancer Society, I. </a:t>
            </a:r>
            <a:r>
              <a:rPr lang="en-US" sz="800" i="1" dirty="0"/>
              <a:t>American Cancer Society, Inc website</a:t>
            </a:r>
            <a:r>
              <a:rPr lang="en-US" sz="800" dirty="0"/>
              <a:t>. 2022  [cited 2022 April 26]; Available from: </a:t>
            </a:r>
            <a:r>
              <a:rPr lang="en-US" sz="800" u="sng" dirty="0">
                <a:hlinkClick r:id="rId5"/>
              </a:rPr>
              <a:t>https://www.cancer.org/cancer/breast-cancer/about/how-common-is-breast-cancer.html#:~:text=Overall%2C%20the%20average%20risk%20of,will%20never%20have%20the%20disease</a:t>
            </a:r>
            <a:r>
              <a:rPr lang="en-US" sz="800" dirty="0"/>
              <a:t>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14794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A49BC-A069-B54E-B09D-9F404A1D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EADDB-2AAC-474F-A6AC-8EB826974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3313C-2550-C249-9A1F-D1C8BEDE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04" y="1912246"/>
            <a:ext cx="11992495" cy="29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18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6244C-1357-C54A-91AB-340410A8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9CA0-F08D-0144-ABF7-BF258ECEE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150268"/>
            <a:ext cx="8911687" cy="5824962"/>
          </a:xfrm>
        </p:spPr>
        <p:txBody>
          <a:bodyPr>
            <a:normAutofit fontScale="62500" lnSpcReduction="20000"/>
          </a:bodyPr>
          <a:lstStyle/>
          <a:p>
            <a:pPr lv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American Cancer Society, I. </a:t>
            </a:r>
            <a:r>
              <a:rPr lang="en-US" i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American Cancer Society, Inc website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2022  [cited 2022 April 26]; Available from: </a:t>
            </a: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https://www.cancer.org/cancer/breast-cancer/about/how-common-is-breast-cancer.html#:~:text=Overall%2C%20the%20average%20risk%20of,will%20never%20have%20the%20disease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American Cancer Society, I. </a:t>
            </a:r>
            <a:r>
              <a:rPr lang="en-US" i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American Cancer Society, Inc website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2022  [cited 2022 April 26]; Available from: </a:t>
            </a: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https://www.cancer.org/cancer/breast-cancer/about/what-is-breast-cancer.html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MongoDB, I. </a:t>
            </a:r>
            <a:r>
              <a:rPr lang="en-US" i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MongoDB, Inc website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2022  [cited 2022 April 26]; Available from: </a:t>
            </a: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https://www.mongodb.com/what-is-mongodb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Centers for Disease Control and Prevention. </a:t>
            </a:r>
            <a:r>
              <a:rPr lang="en-US" i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CDC website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2021  [cited 2022 April 26]; Available from: </a:t>
            </a: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https://www.cdc.gov/cancer/breast/basic_info/risk_factors.htm#:~:text=Most%20breast%20cancers%20are%20found,factors%20have%20the%20same%20effect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 err="1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Breastcancer.org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</a:t>
            </a:r>
            <a:r>
              <a:rPr lang="en-US" i="1" dirty="0" err="1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Breastcancer.org</a:t>
            </a:r>
            <a:r>
              <a:rPr lang="en-US" i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website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2022  [cited 2022 April 26]; Available from: </a:t>
            </a: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https://www.breastcancer.org/treatment/hormonal-therapy/arimidex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University of Utah. </a:t>
            </a:r>
            <a:r>
              <a:rPr lang="en-US" i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University of Utah website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2022  [cited 2022 April 26]; Available from: </a:t>
            </a: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https://healthcare.utah.edu/womenshealth/gynecology/menopause/postmenopause.php#:~:text=Most%20women%20reach%20this%20milestone%20somewhere%20between%20ages%2045%20and%2055.,-A%20New%20Pause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Sanford, M. and G.L. </a:t>
            </a:r>
            <a:r>
              <a:rPr lang="en-US" dirty="0" err="1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Plosker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Anastrozole: a review of its use in postmenopausal women with early-stage breast cancer.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Drugs, 2008. </a:t>
            </a:r>
            <a:r>
              <a:rPr lang="en-US" b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68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(9): p. 1319-40.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American Cancer Society, I. </a:t>
            </a:r>
            <a:r>
              <a:rPr lang="en-US" i="1" dirty="0" err="1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merican</a:t>
            </a:r>
            <a:r>
              <a:rPr lang="en-US" i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Cancer Society, Inc. website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2022  [cited 2022 April 26]; Available from: </a:t>
            </a: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https://www.cancer.org/cancer/breast-cancer/treatment/surgery-for-breast-cancer.html#:~:text=This%20surgery%20is%20also%20called,several%20different%20types%20of%20mastectomies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Baylor College of Medicine. </a:t>
            </a:r>
            <a:r>
              <a:rPr lang="en-US" i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Baylor College of Medicine website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1998-2021  [cited 2022 April 26]; Available from: </a:t>
            </a: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https://www.bcm.edu/healthcare/specialties/oncology/cancer-types/breast-cancer/breast-cancer-surgery/lumpectomy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American Society of Clinical Oncology. </a:t>
            </a:r>
            <a:r>
              <a:rPr lang="en-US" i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ASCO website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2005-2022  [cited 2022 April 26]; Available from: </a:t>
            </a: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https://www.cancer.net/cancer-types/breast-cancer/stages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National Library of Medicine. </a:t>
            </a:r>
            <a:r>
              <a:rPr lang="en-US" i="1" dirty="0" err="1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ClinVar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2022  [cited 2022 April 26]; Available from: </a:t>
            </a: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https://www.ncbi.nlm.nih.gov/clinvar/variation/126192/?new_evidence=true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National Library of Medicine. </a:t>
            </a:r>
            <a:r>
              <a:rPr lang="en-US" i="1" dirty="0" err="1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ClinVar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 2015  [cited 2022 April 26]; Available from: </a:t>
            </a: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https://www.ncbi.nlm.nih.gov/clinvar/variation/125965/?new_evidence=true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dirty="0" err="1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Capalbo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C., et al., </a:t>
            </a:r>
            <a:r>
              <a:rPr lang="en-US" i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BRCA1 and BRCA2 genetic testing in Italian breast and/or ovarian cancer families: mutation spectrum and prevalence and analysis of mutation prediction models.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Ann Oncol, 2006. </a:t>
            </a:r>
            <a:r>
              <a:rPr lang="en-US" b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17 </a:t>
            </a:r>
            <a:r>
              <a:rPr lang="en-US" b="1" dirty="0" err="1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Suppl</a:t>
            </a:r>
            <a:r>
              <a:rPr lang="en-US" b="1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7</a:t>
            </a:r>
            <a:r>
              <a:rPr lang="en-US" dirty="0">
                <a:latin typeface="Century Gothic" panose="020B0502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: p. vii34-40.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360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E708-6C0D-954F-AAAD-23087865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87AC2-EA36-2F44-BC2A-D6B10268C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0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C094-ED35-FD49-A4A7-F4341301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C17A7-0459-344D-A42D-D0663C4DC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the highly expressed SNP in early stage breast cancer patients over 50 years old post-menopausal women.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4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A84F-8B3C-624A-9412-452BA9EA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FC49-47FC-4049-A7E0-5195AC26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NoSQL database</a:t>
            </a:r>
          </a:p>
          <a:p>
            <a:r>
              <a:rPr lang="en-US" dirty="0">
                <a:solidFill>
                  <a:schemeClr val="tx1"/>
                </a:solidFill>
              </a:rPr>
              <a:t>Handle large volumes of data</a:t>
            </a:r>
          </a:p>
          <a:p>
            <a:r>
              <a:rPr lang="en-US" dirty="0">
                <a:solidFill>
                  <a:schemeClr val="tx1"/>
                </a:solidFill>
              </a:rPr>
              <a:t>High speed</a:t>
            </a:r>
          </a:p>
          <a:p>
            <a:r>
              <a:rPr lang="en-US" dirty="0">
                <a:solidFill>
                  <a:schemeClr val="tx1"/>
                </a:solidFill>
              </a:rPr>
              <a:t>Scalable and flexible</a:t>
            </a:r>
          </a:p>
          <a:p>
            <a:r>
              <a:rPr lang="en-US" dirty="0">
                <a:solidFill>
                  <a:schemeClr val="tx1"/>
                </a:solidFill>
              </a:rPr>
              <a:t>Query and Index</a:t>
            </a:r>
          </a:p>
          <a:p>
            <a:r>
              <a:rPr lang="en-US" dirty="0">
                <a:solidFill>
                  <a:schemeClr val="tx1"/>
                </a:solidFill>
              </a:rPr>
              <a:t>JSON-like documents</a:t>
            </a:r>
          </a:p>
          <a:p>
            <a:r>
              <a:rPr lang="en-US" dirty="0">
                <a:solidFill>
                  <a:schemeClr val="tx1"/>
                </a:solidFill>
              </a:rPr>
              <a:t>Free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1C7F4-D032-364C-AA2B-FEB9CB48D45B}"/>
              </a:ext>
            </a:extLst>
          </p:cNvPr>
          <p:cNvSpPr txBox="1"/>
          <p:nvPr/>
        </p:nvSpPr>
        <p:spPr>
          <a:xfrm>
            <a:off x="154314" y="6642556"/>
            <a:ext cx="6545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3. MongoDB, I. </a:t>
            </a:r>
            <a:r>
              <a:rPr lang="en-US" sz="800" i="1" dirty="0"/>
              <a:t>MongoDB, Inc website</a:t>
            </a:r>
            <a:r>
              <a:rPr lang="en-US" sz="800" dirty="0"/>
              <a:t>. 2022  [cited 2022 April 26]; Available from: </a:t>
            </a:r>
            <a:r>
              <a:rPr lang="en-US" sz="800" u="sng" dirty="0">
                <a:hlinkClick r:id="rId3"/>
              </a:rPr>
              <a:t>https://www.mongodb.com/what-is-mongodb</a:t>
            </a:r>
            <a:r>
              <a:rPr lang="en-US" sz="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F999-EC51-3F4A-AACA-190BE6DD0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912" y="236064"/>
            <a:ext cx="4444593" cy="134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1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08F6-AAAD-7B40-AC55-0A53F5D3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4F43B-05A3-B845-9422-B097408C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16529"/>
            <a:ext cx="11152414" cy="5241471"/>
          </a:xfrm>
        </p:spPr>
        <p:txBody>
          <a:bodyPr>
            <a:normAutofit/>
          </a:bodyPr>
          <a:lstStyle/>
          <a:p>
            <a:r>
              <a:rPr lang="en-US" dirty="0"/>
              <a:t>TCGA dataset breast cancer</a:t>
            </a:r>
            <a:endParaRPr lang="en-US" b="1" dirty="0"/>
          </a:p>
          <a:p>
            <a:r>
              <a:rPr lang="en-US" dirty="0"/>
              <a:t>50 samples and 57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CBE1E-4E68-F244-92B2-0EF9C287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227" y="0"/>
            <a:ext cx="4831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3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08F6-AAAD-7B40-AC55-0A53F5D3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4F43B-05A3-B845-9422-B097408C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36915"/>
            <a:ext cx="11152414" cy="5241471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px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gender</a:t>
            </a:r>
          </a:p>
          <a:p>
            <a:r>
              <a:rPr lang="en-US" dirty="0">
                <a:solidFill>
                  <a:schemeClr val="tx1"/>
                </a:solidFill>
              </a:rPr>
              <a:t>Race</a:t>
            </a:r>
          </a:p>
          <a:p>
            <a:r>
              <a:rPr lang="en-US" dirty="0" err="1">
                <a:solidFill>
                  <a:schemeClr val="tx1"/>
                </a:solidFill>
              </a:rPr>
              <a:t>vital_status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days_to_last_followup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age_at_diagnosis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pathologic_T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pathologic_N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pathologic_M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pathologic_stage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surgical_procedure_first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drug_name_1 to 8</a:t>
            </a:r>
          </a:p>
          <a:p>
            <a:r>
              <a:rPr lang="en-US" dirty="0">
                <a:solidFill>
                  <a:schemeClr val="tx1"/>
                </a:solidFill>
              </a:rPr>
              <a:t>radiation_type_1</a:t>
            </a:r>
          </a:p>
          <a:p>
            <a:r>
              <a:rPr lang="en-US" dirty="0">
                <a:solidFill>
                  <a:schemeClr val="tx1"/>
                </a:solidFill>
              </a:rPr>
              <a:t>anatomic_treatment_site_1</a:t>
            </a:r>
          </a:p>
          <a:p>
            <a:r>
              <a:rPr lang="en-US" dirty="0">
                <a:solidFill>
                  <a:schemeClr val="tx1"/>
                </a:solidFill>
              </a:rPr>
              <a:t>Pathogenic_Chr_Pos_1 to 18</a:t>
            </a:r>
          </a:p>
          <a:p>
            <a:r>
              <a:rPr lang="en-US" dirty="0">
                <a:solidFill>
                  <a:schemeClr val="tx1"/>
                </a:solidFill>
              </a:rPr>
              <a:t>Exon_1_RPKM_1 to 18</a:t>
            </a:r>
          </a:p>
        </p:txBody>
      </p:sp>
    </p:spTree>
    <p:extLst>
      <p:ext uri="{BB962C8B-B14F-4D97-AF65-F5344CB8AC3E}">
        <p14:creationId xmlns:p14="http://schemas.microsoft.com/office/powerpoint/2010/main" val="31805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5EFE-A58E-0941-BD91-49EA0E2F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87D16-3FCF-0740-A09A-2A64036A7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357" y="1545559"/>
            <a:ext cx="8915400" cy="5312441"/>
          </a:xfrm>
        </p:spPr>
        <p:txBody>
          <a:bodyPr>
            <a:normAutofit/>
          </a:bodyPr>
          <a:lstStyle/>
          <a:p>
            <a:r>
              <a:rPr lang="en-US" dirty="0"/>
              <a:t>Create a database</a:t>
            </a:r>
          </a:p>
          <a:p>
            <a:pPr lvl="1"/>
            <a:r>
              <a:rPr lang="en-US" dirty="0" err="1"/>
              <a:t>Mongo_clingen_final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Import dataset </a:t>
            </a:r>
          </a:p>
          <a:p>
            <a:pPr lvl="1"/>
            <a:r>
              <a:rPr lang="en-US" dirty="0" err="1"/>
              <a:t>px_final.json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Start making queries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9D07EB0-FB06-CD4C-8A53-FA802644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57" y="5871534"/>
            <a:ext cx="17145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000FA-1C85-DA4A-A820-3109E4FFF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357" y="2325162"/>
            <a:ext cx="2603500" cy="157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2066-5C75-2B43-B4EE-D496343D0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357" y="5332296"/>
            <a:ext cx="31115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CD590-D6A4-3941-A855-49E5A6E69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357" y="4678393"/>
            <a:ext cx="102016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6A78-C136-694C-9DE7-6BE4ED27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#Query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9859-711C-5541-B777-F476CE098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en-US" dirty="0"/>
              <a:t>Most breast cancers are found in women who are 50 years old or older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34 out of 50 samples are older than 50 years old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41A06-E8F8-A646-9FA4-96AB84F2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3451918"/>
            <a:ext cx="11294225" cy="661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5C337-E13C-DF49-9BCB-5E916830BE94}"/>
              </a:ext>
            </a:extLst>
          </p:cNvPr>
          <p:cNvSpPr txBox="1"/>
          <p:nvPr/>
        </p:nvSpPr>
        <p:spPr>
          <a:xfrm>
            <a:off x="134114" y="6478545"/>
            <a:ext cx="808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4. Centers for Disease Control and Prevention. </a:t>
            </a:r>
            <a:r>
              <a:rPr lang="en-US" sz="800" i="1" dirty="0"/>
              <a:t>CDC website</a:t>
            </a:r>
            <a:r>
              <a:rPr lang="en-US" sz="800" dirty="0"/>
              <a:t>. 2021  [cited 2022 April 26]; Available from: </a:t>
            </a:r>
            <a:r>
              <a:rPr lang="en-US" sz="800" u="sng" dirty="0">
                <a:hlinkClick r:id="rId4"/>
              </a:rPr>
              <a:t>https://www.cdc.gov/cancer/breast/basic_info/risk_factors.htm#:~:text=Most%20breast%20cancers%20are%20found,factors%20have%20the%20same%20effect</a:t>
            </a:r>
            <a:r>
              <a:rPr lang="en-US" sz="800" dirty="0"/>
              <a:t>. 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42CA8-57DB-324D-994B-C5B564C80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0"/>
            <a:ext cx="5105400" cy="939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2C74B5-E755-0644-8A2B-E6902C3A07E7}"/>
              </a:ext>
            </a:extLst>
          </p:cNvPr>
          <p:cNvCxnSpPr>
            <a:cxnSpLocks/>
          </p:cNvCxnSpPr>
          <p:nvPr/>
        </p:nvCxnSpPr>
        <p:spPr>
          <a:xfrm>
            <a:off x="7086600" y="854740"/>
            <a:ext cx="131312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5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6A78-C136-694C-9DE7-6BE4ED27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#Query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9859-711C-5541-B777-F476CE098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en-US" b="1" dirty="0" err="1"/>
              <a:t>Arimidex</a:t>
            </a:r>
            <a:r>
              <a:rPr lang="en-US" dirty="0"/>
              <a:t> is used to treat post-menopausal women</a:t>
            </a:r>
          </a:p>
          <a:p>
            <a:r>
              <a:rPr lang="en-US" dirty="0"/>
              <a:t>The average age of menopause range from 45 and 55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12 patients within my first query use </a:t>
            </a:r>
            <a:r>
              <a:rPr lang="en-US" dirty="0" err="1"/>
              <a:t>Arimidex</a:t>
            </a:r>
            <a:r>
              <a:rPr lang="en-US" dirty="0"/>
              <a:t> as their first drug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61582-454D-B246-A3CF-1E4C6434F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52" y="2892828"/>
            <a:ext cx="10424160" cy="900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1D6D0-46D9-D046-A5FE-AF1B1FB5F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0"/>
            <a:ext cx="5105400" cy="939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189241-D9D6-4946-BF86-E9DA0737E46E}"/>
              </a:ext>
            </a:extLst>
          </p:cNvPr>
          <p:cNvCxnSpPr>
            <a:cxnSpLocks/>
          </p:cNvCxnSpPr>
          <p:nvPr/>
        </p:nvCxnSpPr>
        <p:spPr>
          <a:xfrm>
            <a:off x="8405037" y="854740"/>
            <a:ext cx="19723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EF9D34-ACE2-CF42-913E-1B196BDDE34D}"/>
              </a:ext>
            </a:extLst>
          </p:cNvPr>
          <p:cNvGrpSpPr/>
          <p:nvPr/>
        </p:nvGrpSpPr>
        <p:grpSpPr>
          <a:xfrm>
            <a:off x="156789" y="5962377"/>
            <a:ext cx="11524112" cy="892553"/>
            <a:chOff x="145066" y="5925448"/>
            <a:chExt cx="11524112" cy="8925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35C337-E13C-DF49-9BCB-5E916830BE94}"/>
                </a:ext>
              </a:extLst>
            </p:cNvPr>
            <p:cNvSpPr txBox="1"/>
            <p:nvPr/>
          </p:nvSpPr>
          <p:spPr>
            <a:xfrm>
              <a:off x="145066" y="5925448"/>
              <a:ext cx="107925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5. </a:t>
              </a:r>
              <a:r>
                <a:rPr lang="en-US" sz="800" dirty="0" err="1"/>
                <a:t>Breastcancer.org</a:t>
              </a:r>
              <a:r>
                <a:rPr lang="en-US" sz="800" dirty="0"/>
                <a:t>. </a:t>
              </a:r>
              <a:r>
                <a:rPr lang="en-US" sz="800" i="1" dirty="0" err="1"/>
                <a:t>Breastcancer.org</a:t>
              </a:r>
              <a:r>
                <a:rPr lang="en-US" sz="800" i="1" dirty="0"/>
                <a:t> website</a:t>
              </a:r>
              <a:r>
                <a:rPr lang="en-US" sz="800" dirty="0"/>
                <a:t>. 2022  [cited 2022 April 26]; Available from: </a:t>
              </a:r>
              <a:r>
                <a:rPr lang="en-US" sz="800" u="sng" dirty="0">
                  <a:hlinkClick r:id="rId5"/>
                </a:rPr>
                <a:t>https://www.breastcancer.org/treatment/hormonal-therapy/arimidex</a:t>
              </a:r>
              <a:r>
                <a:rPr lang="en-US" sz="800" dirty="0"/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5A3F0A-BB39-AB42-9753-191C554D94D1}"/>
                </a:ext>
              </a:extLst>
            </p:cNvPr>
            <p:cNvSpPr txBox="1"/>
            <p:nvPr/>
          </p:nvSpPr>
          <p:spPr>
            <a:xfrm>
              <a:off x="145066" y="6602557"/>
              <a:ext cx="115241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7. Sanford, M. and G.L. </a:t>
              </a:r>
              <a:r>
                <a:rPr lang="en-US" sz="800" dirty="0" err="1"/>
                <a:t>Plosker</a:t>
              </a:r>
              <a:r>
                <a:rPr lang="en-US" sz="800" dirty="0"/>
                <a:t>, </a:t>
              </a:r>
              <a:r>
                <a:rPr lang="en-US" sz="800" i="1" dirty="0"/>
                <a:t>Anastrozole: a review of its use in postmenopausal women with early-stage breast cancer.</a:t>
              </a:r>
              <a:r>
                <a:rPr lang="en-US" sz="800" dirty="0"/>
                <a:t> Drugs, 2008. </a:t>
              </a:r>
              <a:r>
                <a:rPr lang="en-US" sz="800" b="1" dirty="0"/>
                <a:t>68</a:t>
              </a:r>
              <a:r>
                <a:rPr lang="en-US" sz="800" dirty="0"/>
                <a:t>(9): p. 1319-40.</a:t>
              </a:r>
              <a:endParaRPr 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199888-B832-534E-A0AC-A4DFFC092AE0}"/>
                </a:ext>
              </a:extLst>
            </p:cNvPr>
            <p:cNvSpPr txBox="1"/>
            <p:nvPr/>
          </p:nvSpPr>
          <p:spPr>
            <a:xfrm>
              <a:off x="145066" y="6140892"/>
              <a:ext cx="10890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6. University of Utah. </a:t>
              </a:r>
              <a:r>
                <a:rPr lang="en-US" sz="800" i="1" dirty="0"/>
                <a:t>University of Utah website</a:t>
              </a:r>
              <a:r>
                <a:rPr lang="en-US" sz="800" dirty="0"/>
                <a:t>. 2022  [cited 2022 April 26]; Available from: </a:t>
              </a:r>
              <a:r>
                <a:rPr lang="en-US" sz="800" u="sng" dirty="0">
                  <a:hlinkClick r:id="rId6"/>
                </a:rPr>
                <a:t>https://healthcare.utah.edu/womenshealth/gynecology/menopause/postmenopause.php#:~:text=Most%20women%20reach%20this%20milestone%20somewhere%20between%20ages%2045%20and%2055.,-A%20New%20Pause</a:t>
              </a:r>
              <a:r>
                <a:rPr lang="en-US" sz="800" dirty="0"/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71641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{17F2DD74-309B-8D47-AEBE-379E5F30CD24}tf10001069</Template>
  <TotalTime>3198</TotalTime>
  <Words>3110</Words>
  <Application>Microsoft Macintosh PowerPoint</Application>
  <PresentationFormat>Widescreen</PresentationFormat>
  <Paragraphs>356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微軟正黑體</vt:lpstr>
      <vt:lpstr>新細明體</vt:lpstr>
      <vt:lpstr>新細明體</vt:lpstr>
      <vt:lpstr>Arial</vt:lpstr>
      <vt:lpstr>Calibri</vt:lpstr>
      <vt:lpstr>Century Gothic</vt:lpstr>
      <vt:lpstr>Times New Roman</vt:lpstr>
      <vt:lpstr>Wingdings 3</vt:lpstr>
      <vt:lpstr>Wisp</vt:lpstr>
      <vt:lpstr>Using TCGA breast cancer MongoDB dataset combined with R shiny</vt:lpstr>
      <vt:lpstr>Breast cancer</vt:lpstr>
      <vt:lpstr>Goal</vt:lpstr>
      <vt:lpstr>MongoDB</vt:lpstr>
      <vt:lpstr>Dataset</vt:lpstr>
      <vt:lpstr>Columns</vt:lpstr>
      <vt:lpstr>Dataset</vt:lpstr>
      <vt:lpstr>#Query 1</vt:lpstr>
      <vt:lpstr>#Query 2</vt:lpstr>
      <vt:lpstr>#Query 3</vt:lpstr>
      <vt:lpstr>#Query 4</vt:lpstr>
      <vt:lpstr>#Query 5</vt:lpstr>
      <vt:lpstr>Pathogenic_Chr_Pos_1 “13_32890572”</vt:lpstr>
      <vt:lpstr>Conclusion</vt:lpstr>
      <vt:lpstr>R shiny </vt:lpstr>
      <vt:lpstr>R shiny </vt:lpstr>
      <vt:lpstr>R shiny </vt:lpstr>
      <vt:lpstr>Output</vt:lpstr>
      <vt:lpstr>Output</vt:lpstr>
      <vt:lpstr>Output</vt:lpstr>
      <vt:lpstr>Reference</vt:lpstr>
      <vt:lpstr>Thank you.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 Database with R shiny Application</dc:title>
  <dc:creator>Microsoft Office User</dc:creator>
  <cp:lastModifiedBy>Microsoft Office User</cp:lastModifiedBy>
  <cp:revision>74</cp:revision>
  <dcterms:created xsi:type="dcterms:W3CDTF">2022-04-19T05:24:08Z</dcterms:created>
  <dcterms:modified xsi:type="dcterms:W3CDTF">2022-04-27T20:08:20Z</dcterms:modified>
</cp:coreProperties>
</file>